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33" r:id="rId5"/>
  </p:sldMasterIdLst>
  <p:notesMasterIdLst>
    <p:notesMasterId r:id="rId30"/>
  </p:notesMasterIdLst>
  <p:sldIdLst>
    <p:sldId id="258" r:id="rId6"/>
    <p:sldId id="327" r:id="rId7"/>
    <p:sldId id="257" r:id="rId8"/>
    <p:sldId id="305" r:id="rId9"/>
    <p:sldId id="260" r:id="rId10"/>
    <p:sldId id="296" r:id="rId11"/>
    <p:sldId id="303" r:id="rId12"/>
    <p:sldId id="286" r:id="rId13"/>
    <p:sldId id="287" r:id="rId14"/>
    <p:sldId id="285" r:id="rId15"/>
    <p:sldId id="326" r:id="rId16"/>
    <p:sldId id="307" r:id="rId17"/>
    <p:sldId id="308" r:id="rId18"/>
    <p:sldId id="315" r:id="rId19"/>
    <p:sldId id="319" r:id="rId20"/>
    <p:sldId id="320" r:id="rId21"/>
    <p:sldId id="322" r:id="rId22"/>
    <p:sldId id="325" r:id="rId23"/>
    <p:sldId id="323" r:id="rId24"/>
    <p:sldId id="293" r:id="rId25"/>
    <p:sldId id="294" r:id="rId26"/>
    <p:sldId id="295" r:id="rId27"/>
    <p:sldId id="279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1" autoAdjust="0"/>
    <p:restoredTop sz="94660"/>
  </p:normalViewPr>
  <p:slideViewPr>
    <p:cSldViewPr snapToGrid="0">
      <p:cViewPr>
        <p:scale>
          <a:sx n="66" d="100"/>
          <a:sy n="66" d="100"/>
        </p:scale>
        <p:origin x="-1086" y="-822"/>
      </p:cViewPr>
      <p:guideLst>
        <p:guide orient="horz" pos="2352"/>
        <p:guide pos="4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A5C6-F4B3-42B0-92D2-19EE53A7C58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1AE7-DE1D-4D17-AE75-E5C10D6E0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30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B87C-9324-412D-9CED-73C3FD6D4185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25A-B165-4B57-8310-8A7EA61FE700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AF0B-09DE-4862-A2A2-885AB8381DC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3C850-9BE4-4AF2-B896-666D04A641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8E59-D7D9-44AB-AD2F-C322FEA5E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A1C5-D250-404A-9D68-F2F0639FBA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14B1-D251-4EAD-B132-91DF9DFFB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797B-AC5A-4FE7-93D7-24BBEC89E0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A849-36C9-4D6C-919B-AC9CA282A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1149-BB61-46B6-8CBC-A9D0613311B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B374-6864-415D-BA61-FFDF442FA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B190-00AB-420D-8D66-838D73F4F6C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9121-0C64-4F6F-970A-C8655157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0B1F-3839-4026-B995-36909BB4A1E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F704-3DA7-4176-BAD2-0C1B1DD5E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560D-0484-4FD9-8160-35A152E349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4050-D225-49E2-B10B-BDCC4DB681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21D2-9513-4675-B9A8-FB3A4055A3B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EFCD-AFED-44A5-BB0B-508C0FDD7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619-3974-4402-94E1-FED1A7C5CDA6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83AC-D15B-4D40-B23A-A4E3020BEBE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AB2B-C431-4D0C-8E48-3305D45F9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7FD8-24E2-4B6D-AFCE-ABE25AA90C6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12C-5404-49F5-B842-3F35CAA8B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46EC-BC81-4C44-B833-C5DEB465D65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6BEE-366A-4739-9529-8796C5364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92457D-4BAF-46B7-9A7C-8EFEB5B5E3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8D95-9AFD-4785-947E-2CDC8766552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8E59-D7D9-44AB-AD2F-C322FEA5E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4BA0-8DEF-4928-870C-5B54E9CF29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14B1-D251-4EAD-B132-91DF9DFFB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9E34-9BBA-4FB5-AE52-1560B1A763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A849-36C9-4D6C-919B-AC9CA282A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C8B9-090D-4D6D-9368-1235F75E0A8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B374-6864-415D-BA61-FFDF442FA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57B5C-84BD-4186-8DF0-06DE0E9F1DB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9121-0C64-4F6F-970A-C8655157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ECB3C-11EB-4637-8CC2-4B763FC17F5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F704-3DA7-4176-BAD2-0C1B1DD5E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2EF7-185F-4BA4-A208-92FE97387C3B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5BDE-70D8-4498-AFF8-C32D4267284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4050-D225-49E2-B10B-BDCC4DB681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F248-CA2F-4D05-8400-7777827B48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EFCD-AFED-44A5-BB0B-508C0FDD7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3649-67CE-4542-809D-D44A1C1BA72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AB2B-C431-4D0C-8E48-3305D45F9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C138-BFFD-44AA-A8F5-7E88EA1763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12C-5404-49F5-B842-3F35CAA8B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F0E2-1369-4987-B0B8-65640A168DD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6BEE-366A-4739-9529-8796C5364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EBB6-E98F-41B3-B98A-5562ADDAFCE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8E59-D7D9-44AB-AD2F-C322FEA5E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5A7A-3B3E-4AB9-A52F-46C341C0D8F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14B1-D251-4EAD-B132-91DF9DFFB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8F0C-A855-4A69-BD90-E26437B59D8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A849-36C9-4D6C-919B-AC9CA282A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4569-F917-4CE2-93BC-22FB827F80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B374-6864-415D-BA61-FFDF442FA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EA57-E7AB-47D5-A292-26422A8776E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9121-0C64-4F6F-970A-C8655157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D431-E603-4184-AE5A-ADECE248179E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DE091-7EA8-4396-B4A0-80DA8BAD697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F704-3DA7-4176-BAD2-0C1B1DD5E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D9A1-40B2-44F1-8BFA-8C5A5A691F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4050-D225-49E2-B10B-BDCC4DB681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419B-257A-44F7-92B3-3AE87C389B5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EFCD-AFED-44A5-BB0B-508C0FDD7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2654-8D13-462A-9975-0C9A84FE759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AB2B-C431-4D0C-8E48-3305D45F9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2B84-6C9E-4BE5-9F9E-8F9FDC9B356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12C-5404-49F5-B842-3F35CAA8B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2EBAB-AAFA-4A95-956A-300A405D21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6BEE-366A-4739-9529-8796C5364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7F3BE-05D5-4F00-BB11-DB9E4F10EF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8E59-D7D9-44AB-AD2F-C322FEA5E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A5B00-629A-40A3-A8FA-AAB92EB556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14B1-D251-4EAD-B132-91DF9DFFB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2AF6-145C-486B-A308-B15EFA5C0DD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A849-36C9-4D6C-919B-AC9CA282A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1CEA0-F799-449C-AC6E-A04D0A9C576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B374-6864-415D-BA61-FFDF442FA5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19E1-2544-44E9-BF5C-8A639B84D4B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41F1-FD8C-416B-B143-772BB544BB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9121-0C64-4F6F-970A-C8655157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89A8-858D-4170-82EE-23E5762842C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F704-3DA7-4176-BAD2-0C1B1DD5E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D8A8-80C0-419E-9EF5-DC20DA6F51F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4050-D225-49E2-B10B-BDCC4DB681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5913-6458-4677-A107-5B4502F334F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EFCD-AFED-44A5-BB0B-508C0FDD7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557C-72CA-4EA5-ABE1-2F0718B1540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AB2B-C431-4D0C-8E48-3305D45F9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6215-22C9-4BD3-A9B3-FD892526A68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12C-5404-49F5-B842-3F35CAA8B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41DC-2A0C-463C-AA03-D2339448EF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6BEE-366A-4739-9529-8796C5364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ADEB-2CDC-45F3-A6EB-D0EC57C167E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4C8-C5C4-4D0E-AA05-436909D739E0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0C55-4198-4FDF-A24F-92BE574A6C2C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DDDA-B270-4757-A1A2-1708FBD923B5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D1B4E-5BCC-4B8A-86E6-E5750ADBAD2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7FB14-DDF7-4694-AAAB-26A9FDFD328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84DAE-B378-414D-BD4E-6E3EEAF943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AB720-12A9-40A3-819C-7A27782689F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84DAE-B378-414D-BD4E-6E3EEAF943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8B163-011A-4F30-B8C2-3641534899C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84DAE-B378-414D-BD4E-6E3EEAF943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AA448-DFAB-498A-97F9-A546BCEDE66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84DAE-B378-414D-BD4E-6E3EEAF943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ws_of_thermodynamic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838200"/>
            <a:ext cx="843949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7520" y="1890720"/>
            <a:ext cx="817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State functions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are properties that are determined by the state of the system, regardless of how that condition was achieved.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4581" name="Picture 5" descr="cha56011_0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851" y="2964184"/>
            <a:ext cx="50498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0049" y="3669025"/>
            <a:ext cx="3943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Potential energy of </a:t>
            </a:r>
            <a:r>
              <a:rPr lang="en-US" sz="2400" dirty="0" smtClean="0">
                <a:solidFill>
                  <a:srgbClr val="3333CC"/>
                </a:solidFill>
                <a:latin typeface="Calibri" pitchFamily="34" charset="0"/>
              </a:rPr>
              <a:t>hiker 1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hiker 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is the same even though they took different paths.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69610" y="5904548"/>
            <a:ext cx="7676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State functions: temperature, pressure, volume, density, altitude, </a:t>
            </a:r>
            <a:r>
              <a:rPr lang="en-US" sz="2400" u="sng" dirty="0" smtClean="0">
                <a:solidFill>
                  <a:srgbClr val="FF0000"/>
                </a:solidFill>
                <a:latin typeface="Calibri" pitchFamily="34" charset="0"/>
              </a:rPr>
              <a:t>enthalpy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  <a:latin typeface="Calibri" pitchFamily="34" charset="0"/>
              </a:rPr>
              <a:t>Gibbs free energy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, and </a:t>
            </a:r>
            <a:r>
              <a:rPr lang="en-US" sz="2400" u="sng" dirty="0" smtClean="0">
                <a:solidFill>
                  <a:srgbClr val="FF0000"/>
                </a:solidFill>
                <a:latin typeface="Calibri" pitchFamily="34" charset="0"/>
              </a:rPr>
              <a:t>entropy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77838" y="1026160"/>
            <a:ext cx="7955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State of a system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is the values of a set of measurable properties sufficient to determine all properties of a system. 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9920" y="899160"/>
            <a:ext cx="7884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First law of thermodynamics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– energy can be converted from one form to another, but cannot be created or destroyed.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 txBox="1">
            <a:spLocks noChangeArrowheads="1"/>
          </p:cNvSpPr>
          <p:nvPr/>
        </p:nvSpPr>
        <p:spPr>
          <a:xfrm>
            <a:off x="224976" y="1957159"/>
            <a:ext cx="8686800" cy="23971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This law can be stated as, “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</a:rPr>
              <a:t>The combined amount of energy in the universe is constant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The first law is also known as the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Law of Conservation of Energy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</a:rPr>
              <a:t>Energy is neither created nor destroyed in chemical reactions and physical changes. 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9920" y="899160"/>
            <a:ext cx="7884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First law of thermodynamics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– energy can be converted from one form to another, but cannot be created or destroyed.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58030" y="1869440"/>
            <a:ext cx="367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smtClean="0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sz="2400" i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smtClean="0">
                <a:solidFill>
                  <a:srgbClr val="000000"/>
                </a:solidFill>
                <a:latin typeface="Arial" charset="0"/>
              </a:rPr>
              <a:t>surroundings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= 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66168" y="236474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64405" y="2860040"/>
            <a:ext cx="326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charset="0"/>
              </a:rPr>
              <a:t>surroundings</a:t>
            </a:r>
            <a:endParaRPr lang="en-US" sz="2400" i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36320" y="2423160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charset="0"/>
              </a:rPr>
              <a:t>final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charset="0"/>
              </a:rPr>
              <a:t>initial</a:t>
            </a:r>
            <a:endParaRPr lang="en-US" sz="2400" i="1" baseline="-250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102360" y="4424685"/>
            <a:ext cx="3627438" cy="461963"/>
            <a:chOff x="1910" y="2809"/>
            <a:chExt cx="2285" cy="291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910" y="2809"/>
              <a:ext cx="22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 + 5O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        3CO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 + 4H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803" y="2960"/>
              <a:ext cx="3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99721" y="4958080"/>
            <a:ext cx="3970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Exothermic chemical reaction!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76200" y="6040124"/>
            <a:ext cx="8991600" cy="715963"/>
            <a:chOff x="48" y="3792"/>
            <a:chExt cx="5664" cy="45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" y="3792"/>
              <a:ext cx="56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Bond energy </a:t>
              </a:r>
              <a:r>
                <a:rPr lang="en-US" sz="2000" b="1" dirty="0" smtClean="0">
                  <a:solidFill>
                    <a:srgbClr val="000000"/>
                  </a:solidFill>
                  <a:latin typeface="Arial" charset="0"/>
                </a:rPr>
                <a:t>lost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by combustion = Energy </a:t>
              </a:r>
              <a:r>
                <a:rPr lang="en-US" sz="2000" b="1" dirty="0" smtClean="0">
                  <a:solidFill>
                    <a:srgbClr val="000000"/>
                  </a:solidFill>
                  <a:latin typeface="Arial" charset="0"/>
                </a:rPr>
                <a:t>gained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by the surroundings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213" y="3993"/>
              <a:ext cx="6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system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34" y="3984"/>
              <a:ext cx="10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surroundings</a:t>
              </a:r>
            </a:p>
          </p:txBody>
        </p:sp>
      </p:grpSp>
      <p:pic>
        <p:nvPicPr>
          <p:cNvPr id="149506" name="Picture 2" descr="http://www.mcclainpropane.com/ESW/Images/gas_gr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695" y="3510280"/>
            <a:ext cx="2506345" cy="250634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 bwMode="auto">
          <a:xfrm>
            <a:off x="1818640" y="2249029"/>
            <a:ext cx="233680" cy="240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9600" y="1879600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internal energy (U) = kinetic + potential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29920" y="899160"/>
            <a:ext cx="7884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First law of thermodynamics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– energy can be converted from one form to another, but cannot be created or destroyed.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5070" y="2370470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charset="0"/>
              </a:rPr>
              <a:t>final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charset="0"/>
              </a:rPr>
              <a:t>initial</a:t>
            </a:r>
            <a:endParaRPr lang="en-US" sz="2400" i="1" baseline="-25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1015" y="5958690"/>
            <a:ext cx="76530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Enthalpy (H)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is used to quantify the heat flow into or out of a system in a process that occurs at constant pressure.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095630" y="2206499"/>
            <a:ext cx="233680" cy="240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82830" y="1837070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internal energy = kinetic + potential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2553" y="315787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w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29790" y="2951921"/>
            <a:ext cx="14077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heat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work</a:t>
            </a:r>
            <a:endParaRPr lang="en-US" sz="2400" i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ight Brace 13"/>
          <p:cNvSpPr/>
          <p:nvPr/>
        </p:nvSpPr>
        <p:spPr>
          <a:xfrm flipH="1">
            <a:off x="2248790" y="3067325"/>
            <a:ext cx="476250" cy="6810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9375" y="3877340"/>
            <a:ext cx="906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-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i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when a gas expands against a constant external pressure</a:t>
            </a:r>
            <a:endParaRPr lang="en-US" sz="2300" i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5890" name="Picture 2" descr="http://textflow.mheducation.com/figures/0077386620/cha02680_eq06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942" y="4573808"/>
            <a:ext cx="2530475" cy="111762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572000" y="2050725"/>
            <a:ext cx="4061637" cy="156966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The energy of a system can change by the transfer of work and/or heat between the system and its surroundings.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74671" y="4923046"/>
            <a:ext cx="2872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at constant pressure</a:t>
            </a:r>
            <a:endParaRPr lang="en-US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603399" y="5346405"/>
            <a:ext cx="1273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q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65894" name="Picture 6" descr="http://textflow.mheducation.com/figures/0077386620/cha02680_eq06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203" y="4392944"/>
            <a:ext cx="2070982" cy="58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 animBg="1"/>
      <p:bldP spid="15" grpId="0"/>
      <p:bldP spid="17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1990" y="1003918"/>
            <a:ext cx="76530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Enthalpy (H)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is used to quantify the heat flow into or out of a system in a process that occurs at constant pressure.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48921" y="1896135"/>
            <a:ext cx="4227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Arial" charset="0"/>
              </a:rPr>
              <a:t>rxn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products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800" baseline="-25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6250" y="2628563"/>
            <a:ext cx="891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charset="0"/>
              </a:rPr>
              <a:t>rxn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heat given off or absorbed during a reaction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at constant pressure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96963" y="5943600"/>
            <a:ext cx="256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products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&lt;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4038" y="6359525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&lt; 0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62600" y="5943600"/>
            <a:ext cx="256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products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&gt;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72200" y="6359525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239" y="3152555"/>
            <a:ext cx="2690598" cy="276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375" y="3186464"/>
            <a:ext cx="2750546" cy="26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0912" y="4890978"/>
            <a:ext cx="172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Exothermic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6214" y="4894523"/>
            <a:ext cx="197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Endothermic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011864"/>
            <a:ext cx="8305800" cy="2417135"/>
          </a:xfrm>
          <a:prstGeom prst="rect">
            <a:avLst/>
          </a:prstGeom>
        </p:spPr>
        <p:txBody>
          <a:bodyPr vert="horz" lIns="90488" tIns="44450" rIns="90488" bIns="4445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Thermochemical</a:t>
            </a:r>
            <a:r>
              <a:rPr kumimoji="0" lang="en-US" alt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 equations</a:t>
            </a:r>
            <a:r>
              <a:rPr kumimoji="0" lang="en-US" altLang="en-US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are a balanced chemical reaction and the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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H value for the reaction.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For example, this is ice melting: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727717" y="2665228"/>
            <a:ext cx="5665788" cy="469900"/>
            <a:chOff x="1450" y="3648"/>
            <a:chExt cx="3569" cy="296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O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         H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O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l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  <a:endParaRPr lang="en-US" sz="240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H 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 6.01 kJ/mol</a:t>
              </a: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63256" y="5434713"/>
            <a:ext cx="7147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6.01 kJ are absorbed for every 1 mole of ice that melts at 0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 and 1 atm.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27177" y="415201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System absorbs heat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27177" y="4824815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Endothermic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69707" y="3492795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772246" y="2628015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011864"/>
            <a:ext cx="8305800" cy="2417135"/>
          </a:xfrm>
          <a:prstGeom prst="rect">
            <a:avLst/>
          </a:prstGeom>
        </p:spPr>
        <p:txBody>
          <a:bodyPr vert="horz" lIns="90488" tIns="44450" rIns="90488" bIns="4445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Thermochemical</a:t>
            </a:r>
            <a:r>
              <a:rPr kumimoji="0" lang="en-US" alt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 equations</a:t>
            </a:r>
            <a:r>
              <a:rPr kumimoji="0" lang="en-US" altLang="en-US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are a balanced chemical reaction and the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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H value for the reaction.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For example, this is methane burning: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63256" y="5477243"/>
            <a:ext cx="7147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890.4 kJ are released for every 1 mole of methane that is combusted at 25</a:t>
            </a:r>
            <a:r>
              <a:rPr lang="en-US" sz="24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 and 1 atm.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27177" y="4152010"/>
            <a:ext cx="3145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System releases heat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27177" y="4824815"/>
            <a:ext cx="1725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Exothermic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69707" y="3492795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&lt; 0</a:t>
            </a: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76533" y="2576038"/>
            <a:ext cx="8424863" cy="474663"/>
            <a:chOff x="96" y="3688"/>
            <a:chExt cx="5307" cy="299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96" y="3696"/>
              <a:ext cx="3546" cy="291"/>
              <a:chOff x="114" y="3888"/>
              <a:chExt cx="3546" cy="291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114" y="3888"/>
                <a:ext cx="35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CH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)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+ 2O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         CO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g)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 +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2H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O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l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  <a:endParaRPr lang="en-US" sz="240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H 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 -890.4 kJ/mol</a:t>
              </a:r>
            </a:p>
          </p:txBody>
        </p:sp>
      </p:grp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931195" y="2474432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011864"/>
            <a:ext cx="8305800" cy="2417135"/>
          </a:xfrm>
          <a:prstGeom prst="rect">
            <a:avLst/>
          </a:prstGeom>
        </p:spPr>
        <p:txBody>
          <a:bodyPr vert="horz" lIns="90488" tIns="44450" rIns="90488" bIns="4445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Thermochemical</a:t>
            </a:r>
            <a:r>
              <a:rPr kumimoji="0" lang="en-US" alt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 equations</a:t>
            </a:r>
            <a:r>
              <a:rPr kumimoji="0" lang="en-US" altLang="en-US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are a balanced chemical reaction and the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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H value for the reaction.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For example, this is methane burning:</a:t>
            </a: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76533" y="2576038"/>
            <a:ext cx="8424863" cy="474663"/>
            <a:chOff x="96" y="3688"/>
            <a:chExt cx="5307" cy="299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96" y="3696"/>
              <a:ext cx="3546" cy="291"/>
              <a:chOff x="114" y="3888"/>
              <a:chExt cx="3546" cy="291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114" y="3888"/>
                <a:ext cx="35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CH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)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+ 2O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g)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         CO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g)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 +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2H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O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charset="0"/>
                  </a:rPr>
                  <a:t>l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  <a:endParaRPr lang="en-US" sz="240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H 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= -890.4 kJ/mol</a:t>
              </a: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49208" y="4029735"/>
            <a:ext cx="4227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Arial" charset="0"/>
              </a:rPr>
              <a:t>rxn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products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800" baseline="-25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5931195" y="2474432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2454272" y="3977473"/>
            <a:ext cx="1128556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5544461" y="3065215"/>
            <a:ext cx="668687" cy="3174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062092" y="3295534"/>
            <a:ext cx="316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Experimentally Determined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481230" y="3654291"/>
            <a:ext cx="790967" cy="3754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4236663" y="4934635"/>
            <a:ext cx="4341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no way to measure the absolute value of the enthalpy of a substance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4504871" y="4618024"/>
            <a:ext cx="139489" cy="3174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049350" y="4632538"/>
            <a:ext cx="139489" cy="3174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255245" y="5783933"/>
            <a:ext cx="8615363" cy="940254"/>
            <a:chOff x="255245" y="5783933"/>
            <a:chExt cx="8615363" cy="940254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255245" y="5783933"/>
              <a:ext cx="8615363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Establish an arbitrary scale with the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standard enthalpy of formation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</a:t>
              </a:r>
              <a:r>
                <a:rPr lang="en-US" sz="2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 as a reference point for all enthalpy expressions.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727763" y="6357474"/>
              <a:ext cx="247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4" name="Picture 2052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3837184" y="2057400"/>
            <a:ext cx="5002015" cy="4191000"/>
          </a:xfrm>
          <a:prstGeom prst="rect">
            <a:avLst/>
          </a:prstGeo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DB49-FCDF-40A3-9468-D8BC021DF89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48336" y="11796"/>
            <a:ext cx="8426450" cy="112395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4000" u="sng" dirty="0">
                <a:latin typeface="Calibri" pitchFamily="34" charset="0"/>
              </a:rPr>
              <a:t>The First Law of Thermodynamics</a:t>
            </a:r>
          </a:p>
        </p:txBody>
      </p:sp>
      <p:sp>
        <p:nvSpPr>
          <p:cNvPr id="522243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134256" y="1371612"/>
            <a:ext cx="3429000" cy="4648200"/>
          </a:xfrm>
          <a:noFill/>
          <a:ln/>
        </p:spPr>
        <p:txBody>
          <a:bodyPr lIns="90488" tIns="44450" rIns="90488" bIns="44450"/>
          <a:lstStyle/>
          <a:p>
            <a:pPr marL="338138" indent="-338138">
              <a:lnSpc>
                <a:spcPct val="90000"/>
              </a:lnSpc>
              <a:buSzPct val="120000"/>
              <a:buFont typeface="Wingdings" pitchFamily="2" charset="2"/>
              <a:buChar char="§"/>
            </a:pPr>
            <a:r>
              <a:rPr lang="en-US" altLang="en-US" sz="2600" dirty="0">
                <a:latin typeface="Calibri" pitchFamily="34" charset="0"/>
              </a:rPr>
              <a:t>Exothermic reactions generate specific amounts of </a:t>
            </a:r>
            <a:r>
              <a:rPr lang="en-US" altLang="en-US" sz="2600" dirty="0" smtClean="0">
                <a:latin typeface="Calibri" pitchFamily="34" charset="0"/>
              </a:rPr>
              <a:t>heat </a:t>
            </a:r>
            <a:r>
              <a:rPr lang="en-US" altLang="en-US" sz="2600" i="1" dirty="0" smtClean="0">
                <a:latin typeface="Calibri" pitchFamily="34" charset="0"/>
              </a:rPr>
              <a:t>Q</a:t>
            </a:r>
            <a:r>
              <a:rPr lang="en-US" altLang="en-US" sz="2600" dirty="0" smtClean="0">
                <a:latin typeface="Calibri" pitchFamily="34" charset="0"/>
              </a:rPr>
              <a:t> and have a negative enthalpy change:</a:t>
            </a:r>
          </a:p>
          <a:p>
            <a:pPr marL="338138" indent="-338138" algn="ctr">
              <a:lnSpc>
                <a:spcPct val="90000"/>
              </a:lnSpc>
              <a:buSzPct val="120000"/>
              <a:buNone/>
            </a:pPr>
            <a:r>
              <a:rPr lang="en-US" altLang="en-US" sz="2600" dirty="0" smtClean="0">
                <a:latin typeface="Calibri" pitchFamily="34" charset="0"/>
                <a:sym typeface="Symbol"/>
              </a:rPr>
              <a:t></a:t>
            </a:r>
            <a:r>
              <a:rPr lang="en-US" altLang="en-US" sz="2600" i="1" dirty="0" smtClean="0">
                <a:latin typeface="Calibri" pitchFamily="34" charset="0"/>
                <a:sym typeface="Symbol"/>
              </a:rPr>
              <a:t>H</a:t>
            </a:r>
            <a:r>
              <a:rPr lang="en-US" altLang="en-US" sz="2600" dirty="0" smtClean="0">
                <a:latin typeface="Calibri" pitchFamily="34" charset="0"/>
                <a:sym typeface="Symbol"/>
              </a:rPr>
              <a:t> = –</a:t>
            </a:r>
            <a:r>
              <a:rPr lang="en-US" altLang="en-US" sz="2600" i="1" dirty="0" smtClean="0">
                <a:latin typeface="Calibri" pitchFamily="34" charset="0"/>
                <a:sym typeface="Symbol"/>
              </a:rPr>
              <a:t>Q</a:t>
            </a:r>
            <a:endParaRPr lang="en-US" altLang="en-US" sz="2600" i="1" dirty="0">
              <a:latin typeface="Calibri" pitchFamily="34" charset="0"/>
            </a:endParaRPr>
          </a:p>
          <a:p>
            <a:pPr marL="338138" indent="-338138">
              <a:lnSpc>
                <a:spcPct val="90000"/>
              </a:lnSpc>
              <a:spcBef>
                <a:spcPts val="1200"/>
              </a:spcBef>
              <a:buSzPct val="120000"/>
              <a:buFont typeface="Wingdings" pitchFamily="2" charset="2"/>
              <a:buChar char="§"/>
            </a:pPr>
            <a:r>
              <a:rPr lang="en-US" altLang="en-US" sz="2600" dirty="0">
                <a:latin typeface="Calibri" pitchFamily="34" charset="0"/>
              </a:rPr>
              <a:t>This is because the potential energies of the products are lower than the potential energies of the reactants.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177" y="3626534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I.e. set the standard enthalpy of formation of any element in its most stable form as zero.</a:t>
            </a: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689895" y="4610798"/>
            <a:ext cx="1855788" cy="534987"/>
            <a:chOff x="854" y="3670"/>
            <a:chExt cx="1169" cy="337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(O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) = 0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90563" y="5669877"/>
            <a:ext cx="3160712" cy="534987"/>
            <a:chOff x="854" y="3670"/>
            <a:chExt cx="1991" cy="337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smtClean="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(O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) = 142 kJ/mol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4385359" y="4595481"/>
            <a:ext cx="2998787" cy="534988"/>
            <a:chOff x="854" y="3670"/>
            <a:chExt cx="1889" cy="337"/>
          </a:xfrm>
        </p:grpSpPr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(C, graphite) = 0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4383318" y="5649690"/>
            <a:ext cx="4456113" cy="534988"/>
            <a:chOff x="854" y="3670"/>
            <a:chExt cx="2807" cy="337"/>
          </a:xfrm>
        </p:grpSpPr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(C, diamond) = 1.90 kJ/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mol</a:t>
              </a:r>
              <a:endParaRPr lang="en-US" sz="24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772" y="2125683"/>
            <a:ext cx="8229600" cy="1200150"/>
            <a:chOff x="275772" y="2125683"/>
            <a:chExt cx="8229600" cy="120015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75772" y="2125683"/>
              <a:ext cx="8229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Standard enthalpy of formation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</a:t>
              </a:r>
              <a:r>
                <a:rPr lang="en-US" sz="24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 is the heat change that results when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one mole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of a compound is formed from its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elements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at a pressure of 1 atm.</a:t>
              </a:r>
              <a:endParaRPr lang="en-US" sz="2400" b="1" i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806276" y="2328215"/>
              <a:ext cx="247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5246" y="965189"/>
            <a:ext cx="8615363" cy="943429"/>
            <a:chOff x="255246" y="965189"/>
            <a:chExt cx="8615363" cy="94342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55246" y="965189"/>
              <a:ext cx="8615363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Establish an arbitrary scale with the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standard enthalpy of formation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</a:t>
              </a:r>
              <a:r>
                <a:rPr lang="en-US" sz="2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 as a reference point for all enthalpy expressions.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34105" y="1541905"/>
              <a:ext cx="247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</p:grpSp>
      <p:cxnSp>
        <p:nvCxnSpPr>
          <p:cNvPr id="28" name="Straight Arrow Connector 27"/>
          <p:cNvCxnSpPr>
            <a:stCxn id="12" idx="2"/>
          </p:cNvCxnSpPr>
          <p:nvPr/>
        </p:nvCxnSpPr>
        <p:spPr bwMode="auto">
          <a:xfrm>
            <a:off x="1617789" y="5067998"/>
            <a:ext cx="0" cy="6179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297161" y="5046218"/>
            <a:ext cx="0" cy="6179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659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3838" y="1600200"/>
            <a:ext cx="8539162" cy="3046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4975">
              <a:defRPr>
                <a:solidFill>
                  <a:schemeClr val="tx1"/>
                </a:solidFill>
                <a:latin typeface="Arial" charset="0"/>
              </a:defRPr>
            </a:lvl1pPr>
            <a:lvl2pPr defTabSz="434975">
              <a:defRPr>
                <a:solidFill>
                  <a:schemeClr val="tx1"/>
                </a:solidFill>
                <a:latin typeface="Arial" charset="0"/>
              </a:defRPr>
            </a:lvl2pPr>
            <a:lvl3pPr defTabSz="434975">
              <a:defRPr>
                <a:solidFill>
                  <a:schemeClr val="tx1"/>
                </a:solidFill>
                <a:latin typeface="Arial" charset="0"/>
              </a:defRPr>
            </a:lvl3pPr>
            <a:lvl4pPr defTabSz="434975">
              <a:defRPr>
                <a:solidFill>
                  <a:schemeClr val="tx1"/>
                </a:solidFill>
                <a:latin typeface="Arial" charset="0"/>
              </a:defRPr>
            </a:lvl4pPr>
            <a:lvl5pPr defTabSz="434975">
              <a:defRPr>
                <a:solidFill>
                  <a:schemeClr val="tx1"/>
                </a:solidFill>
                <a:latin typeface="Arial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 dirty="0">
                <a:solidFill>
                  <a:srgbClr val="FF0000"/>
                </a:solidFill>
              </a:rPr>
              <a:t>Ludwig Boltzmann </a:t>
            </a:r>
            <a:r>
              <a:rPr lang="en-US" altLang="en-US" sz="2400" i="1" dirty="0"/>
              <a:t>(1844 – 1906) who spent much of his life studying statistical mechanics died by his own hand. </a:t>
            </a:r>
            <a:r>
              <a:rPr lang="en-US" altLang="en-US" sz="2400" i="1" dirty="0">
                <a:solidFill>
                  <a:srgbClr val="FF0000"/>
                </a:solidFill>
              </a:rPr>
              <a:t>Paul </a:t>
            </a:r>
            <a:r>
              <a:rPr lang="en-US" altLang="en-US" sz="2400" i="1" dirty="0" err="1">
                <a:solidFill>
                  <a:srgbClr val="FF0000"/>
                </a:solidFill>
              </a:rPr>
              <a:t>Ehrenfest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/>
              <a:t>(1880 – 1933), carrying on his work, died similarly. So did another disciple, </a:t>
            </a:r>
            <a:r>
              <a:rPr lang="en-US" altLang="en-US" sz="2400" i="1" dirty="0">
                <a:solidFill>
                  <a:srgbClr val="FF0000"/>
                </a:solidFill>
              </a:rPr>
              <a:t>Percy Bridgman </a:t>
            </a:r>
            <a:r>
              <a:rPr lang="en-US" altLang="en-US" sz="2400" i="1" dirty="0"/>
              <a:t>(1882 – 1961).</a:t>
            </a:r>
          </a:p>
          <a:p>
            <a:endParaRPr lang="en-US" altLang="en-US" sz="2400" i="1" dirty="0">
              <a:latin typeface="+mn-lt"/>
            </a:endParaRPr>
          </a:p>
          <a:p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Perhaps it would be wise to approach this subject with caution.</a:t>
            </a:r>
          </a:p>
          <a:p>
            <a:r>
              <a:rPr lang="en-US" altLang="en-US" sz="2400" dirty="0"/>
              <a:t>                                                   </a:t>
            </a:r>
          </a:p>
          <a:p>
            <a:r>
              <a:rPr lang="en-US" altLang="en-US" sz="2400" dirty="0"/>
              <a:t>                                                                     </a:t>
            </a:r>
            <a:r>
              <a:rPr lang="en-US" altLang="en-US" sz="2400" dirty="0" smtClean="0"/>
              <a:t>David </a:t>
            </a:r>
            <a:r>
              <a:rPr lang="en-US" altLang="en-US" sz="2400" dirty="0"/>
              <a:t>Goodstein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Thermodynamics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3D2BF-B09B-4801-8E0C-7EAF804D20D1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2057400" y="2286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4276" name="Picture 5" descr="D:\Ramesh dont del\CHANG-11e\Art File\labeled_jpegs\06_labeled_images\cha02680_t06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86" y="1143322"/>
            <a:ext cx="4933501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62097" y="2314369"/>
            <a:ext cx="37061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Standard enthalpy of formation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sz="20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is the heat change that results when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one mole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a compound is formed from its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elements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at a pressure of 1 atm.</a:t>
            </a:r>
            <a:endParaRPr lang="en-US" sz="2000" b="1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5721E-B19F-446E-BB57-2C011BB108DB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932532"/>
            <a:ext cx="8615363" cy="830263"/>
            <a:chOff x="192" y="240"/>
            <a:chExt cx="5427" cy="523"/>
          </a:xfrm>
        </p:grpSpPr>
        <p:sp>
          <p:nvSpPr>
            <p:cNvPr id="55345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42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The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standard enthalpy of reaction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</a:t>
              </a:r>
              <a:r>
                <a:rPr lang="en-US" sz="24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0    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 is the enthalpy of a reaction carried out at 1 atm.</a:t>
              </a:r>
            </a:p>
          </p:txBody>
        </p:sp>
        <p:sp>
          <p:nvSpPr>
            <p:cNvPr id="55346" name="Text Box 5"/>
            <p:cNvSpPr txBox="1">
              <a:spLocks noChangeArrowheads="1"/>
            </p:cNvSpPr>
            <p:nvPr/>
          </p:nvSpPr>
          <p:spPr bwMode="auto">
            <a:xfrm>
              <a:off x="3223" y="328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rxn</a:t>
              </a:r>
              <a:endParaRPr lang="en-US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3576" y="1852380"/>
            <a:ext cx="2759075" cy="461963"/>
            <a:chOff x="2137" y="1177"/>
            <a:chExt cx="1738" cy="291"/>
          </a:xfrm>
        </p:grpSpPr>
        <p:sp>
          <p:nvSpPr>
            <p:cNvPr id="55343" name="Text Box 7"/>
            <p:cNvSpPr txBox="1">
              <a:spLocks noChangeArrowheads="1"/>
            </p:cNvSpPr>
            <p:nvPr/>
          </p:nvSpPr>
          <p:spPr bwMode="auto">
            <a:xfrm>
              <a:off x="2137" y="1177"/>
              <a:ext cx="17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</a:t>
              </a:r>
              <a:r>
                <a:rPr lang="en-US" sz="24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b</a:t>
              </a:r>
              <a:r>
                <a:rPr lang="en-US" sz="24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B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        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4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r>
                <a:rPr lang="en-US" sz="24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endPara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44" name="Line 8"/>
            <p:cNvSpPr>
              <a:spLocks noChangeShapeType="1"/>
            </p:cNvSpPr>
            <p:nvPr/>
          </p:nvSpPr>
          <p:spPr bwMode="auto">
            <a:xfrm>
              <a:off x="2874" y="132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189037" y="2476502"/>
            <a:ext cx="6972300" cy="581027"/>
            <a:chOff x="685" y="1440"/>
            <a:chExt cx="4392" cy="366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685" y="1446"/>
              <a:ext cx="556" cy="329"/>
              <a:chOff x="557" y="2086"/>
              <a:chExt cx="556" cy="329"/>
            </a:xfrm>
          </p:grpSpPr>
          <p:sp>
            <p:nvSpPr>
              <p:cNvPr id="55341" name="Text Box 10"/>
              <p:cNvSpPr txBox="1">
                <a:spLocks noChangeArrowheads="1"/>
              </p:cNvSpPr>
              <p:nvPr/>
            </p:nvSpPr>
            <p:spPr bwMode="auto">
              <a:xfrm>
                <a:off x="557" y="2086"/>
                <a:ext cx="4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endPara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342" name="Text Box 11"/>
              <p:cNvSpPr txBox="1">
                <a:spLocks noChangeArrowheads="1"/>
              </p:cNvSpPr>
              <p:nvPr/>
            </p:nvSpPr>
            <p:spPr bwMode="auto">
              <a:xfrm>
                <a:off x="797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rxn</a:t>
                </a:r>
                <a:endParaRPr lang="en-US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278" y="1448"/>
              <a:ext cx="802" cy="339"/>
              <a:chOff x="815" y="3670"/>
              <a:chExt cx="802" cy="339"/>
            </a:xfrm>
          </p:grpSpPr>
          <p:sp>
            <p:nvSpPr>
              <p:cNvPr id="55339" name="Text Box 14"/>
              <p:cNvSpPr txBox="1">
                <a:spLocks noChangeArrowheads="1"/>
              </p:cNvSpPr>
              <p:nvPr/>
            </p:nvSpPr>
            <p:spPr bwMode="auto">
              <a:xfrm>
                <a:off x="815" y="3670"/>
                <a:ext cx="80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24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(D)</a:t>
                </a:r>
              </a:p>
            </p:txBody>
          </p:sp>
          <p:sp>
            <p:nvSpPr>
              <p:cNvPr id="55340" name="Text Box 15"/>
              <p:cNvSpPr txBox="1">
                <a:spLocks noChangeArrowheads="1"/>
              </p:cNvSpPr>
              <p:nvPr/>
            </p:nvSpPr>
            <p:spPr bwMode="auto">
              <a:xfrm>
                <a:off x="1171" y="3776"/>
                <a:ext cx="1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329" y="1447"/>
              <a:ext cx="767" cy="339"/>
              <a:chOff x="850" y="3670"/>
              <a:chExt cx="767" cy="339"/>
            </a:xfrm>
          </p:grpSpPr>
          <p:sp>
            <p:nvSpPr>
              <p:cNvPr id="55337" name="Text Box 17"/>
              <p:cNvSpPr txBox="1">
                <a:spLocks noChangeArrowheads="1"/>
              </p:cNvSpPr>
              <p:nvPr/>
            </p:nvSpPr>
            <p:spPr bwMode="auto">
              <a:xfrm>
                <a:off x="850" y="3670"/>
                <a:ext cx="76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(C)</a:t>
                </a:r>
              </a:p>
            </p:txBody>
          </p:sp>
          <p:sp>
            <p:nvSpPr>
              <p:cNvPr id="55338" name="Text Box 18"/>
              <p:cNvSpPr txBox="1">
                <a:spLocks noChangeArrowheads="1"/>
              </p:cNvSpPr>
              <p:nvPr/>
            </p:nvSpPr>
            <p:spPr bwMode="auto">
              <a:xfrm>
                <a:off x="1189" y="3776"/>
                <a:ext cx="1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</a:t>
                </a:r>
              </a:p>
            </p:txBody>
          </p:sp>
        </p:grpSp>
        <p:sp>
          <p:nvSpPr>
            <p:cNvPr id="55323" name="Text Box 25"/>
            <p:cNvSpPr txBox="1">
              <a:spLocks noChangeArrowheads="1"/>
            </p:cNvSpPr>
            <p:nvPr/>
          </p:nvSpPr>
          <p:spPr bwMode="auto">
            <a:xfrm>
              <a:off x="1120" y="146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=</a:t>
              </a:r>
            </a:p>
          </p:txBody>
        </p:sp>
        <p:sp>
          <p:nvSpPr>
            <p:cNvPr id="55324" name="Text Box 26"/>
            <p:cNvSpPr txBox="1">
              <a:spLocks noChangeArrowheads="1"/>
            </p:cNvSpPr>
            <p:nvPr/>
          </p:nvSpPr>
          <p:spPr bwMode="auto">
            <a:xfrm>
              <a:off x="1267" y="1456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[</a:t>
              </a:r>
            </a:p>
          </p:txBody>
        </p: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2097" y="145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55326" name="Text Box 28"/>
            <p:cNvSpPr txBox="1">
              <a:spLocks noChangeArrowheads="1"/>
            </p:cNvSpPr>
            <p:nvPr/>
          </p:nvSpPr>
          <p:spPr bwMode="auto">
            <a:xfrm>
              <a:off x="2957" y="1456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]</a:t>
              </a:r>
            </a:p>
          </p:txBody>
        </p:sp>
        <p:sp>
          <p:nvSpPr>
            <p:cNvPr id="55327" name="Text Box 29"/>
            <p:cNvSpPr txBox="1">
              <a:spLocks noChangeArrowheads="1"/>
            </p:cNvSpPr>
            <p:nvPr/>
          </p:nvSpPr>
          <p:spPr bwMode="auto">
            <a:xfrm>
              <a:off x="3166" y="144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4218" y="1441"/>
              <a:ext cx="788" cy="339"/>
              <a:chOff x="667" y="3670"/>
              <a:chExt cx="788" cy="339"/>
            </a:xfrm>
          </p:grpSpPr>
          <p:sp>
            <p:nvSpPr>
              <p:cNvPr id="55335" name="Text Box 31"/>
              <p:cNvSpPr txBox="1">
                <a:spLocks noChangeArrowheads="1"/>
              </p:cNvSpPr>
              <p:nvPr/>
            </p:nvSpPr>
            <p:spPr bwMode="auto">
              <a:xfrm>
                <a:off x="667" y="3670"/>
                <a:ext cx="7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(B)</a:t>
                </a:r>
              </a:p>
            </p:txBody>
          </p:sp>
          <p:sp>
            <p:nvSpPr>
              <p:cNvPr id="55336" name="Text Box 32"/>
              <p:cNvSpPr txBox="1">
                <a:spLocks noChangeArrowheads="1"/>
              </p:cNvSpPr>
              <p:nvPr/>
            </p:nvSpPr>
            <p:spPr bwMode="auto">
              <a:xfrm>
                <a:off x="1036" y="3776"/>
                <a:ext cx="1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</a:t>
                </a:r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3434" y="1440"/>
              <a:ext cx="750" cy="366"/>
              <a:chOff x="867" y="3670"/>
              <a:chExt cx="750" cy="366"/>
            </a:xfrm>
          </p:grpSpPr>
          <p:sp>
            <p:nvSpPr>
              <p:cNvPr id="55333" name="Text Box 34"/>
              <p:cNvSpPr txBox="1">
                <a:spLocks noChangeArrowheads="1"/>
              </p:cNvSpPr>
              <p:nvPr/>
            </p:nvSpPr>
            <p:spPr bwMode="auto">
              <a:xfrm>
                <a:off x="867" y="3670"/>
                <a:ext cx="75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(A)</a:t>
                </a:r>
              </a:p>
            </p:txBody>
          </p:sp>
          <p:sp>
            <p:nvSpPr>
              <p:cNvPr id="55334" name="Text Box 35"/>
              <p:cNvSpPr txBox="1">
                <a:spLocks noChangeArrowheads="1"/>
              </p:cNvSpPr>
              <p:nvPr/>
            </p:nvSpPr>
            <p:spPr bwMode="auto">
              <a:xfrm>
                <a:off x="1225" y="3803"/>
                <a:ext cx="1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</a:t>
                </a:r>
              </a:p>
            </p:txBody>
          </p:sp>
        </p:grpSp>
        <p:sp>
          <p:nvSpPr>
            <p:cNvPr id="55330" name="Text Box 36"/>
            <p:cNvSpPr txBox="1">
              <a:spLocks noChangeArrowheads="1"/>
            </p:cNvSpPr>
            <p:nvPr/>
          </p:nvSpPr>
          <p:spPr bwMode="auto">
            <a:xfrm>
              <a:off x="3364" y="1449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[</a:t>
              </a:r>
            </a:p>
          </p:txBody>
        </p:sp>
        <p:sp>
          <p:nvSpPr>
            <p:cNvPr id="55331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55332" name="Text Box 38"/>
            <p:cNvSpPr txBox="1">
              <a:spLocks noChangeArrowheads="1"/>
            </p:cNvSpPr>
            <p:nvPr/>
          </p:nvSpPr>
          <p:spPr bwMode="auto">
            <a:xfrm>
              <a:off x="4901" y="1449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]</a:t>
              </a: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1344613" y="3264804"/>
            <a:ext cx="6288088" cy="547688"/>
            <a:chOff x="1198" y="2056"/>
            <a:chExt cx="3961" cy="345"/>
          </a:xfrm>
        </p:grpSpPr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55318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endParaRPr lang="en-US" sz="240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319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rxn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2018" y="2062"/>
              <a:ext cx="1377" cy="339"/>
              <a:chOff x="747" y="3670"/>
              <a:chExt cx="1377" cy="339"/>
            </a:xfrm>
          </p:grpSpPr>
          <p:sp>
            <p:nvSpPr>
              <p:cNvPr id="55316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37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(products)</a:t>
                </a:r>
              </a:p>
            </p:txBody>
          </p:sp>
          <p:sp>
            <p:nvSpPr>
              <p:cNvPr id="55317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</a:t>
                </a:r>
              </a:p>
            </p:txBody>
          </p:sp>
        </p:grpSp>
        <p:sp>
          <p:nvSpPr>
            <p:cNvPr id="55307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=</a:t>
              </a:r>
            </a:p>
          </p:txBody>
        </p:sp>
        <p:sp>
          <p:nvSpPr>
            <p:cNvPr id="55308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09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3690" y="2056"/>
              <a:ext cx="1469" cy="339"/>
              <a:chOff x="747" y="3670"/>
              <a:chExt cx="1469" cy="339"/>
            </a:xfrm>
          </p:grpSpPr>
          <p:sp>
            <p:nvSpPr>
              <p:cNvPr id="55314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</a:t>
                </a:r>
                <a:r>
                  <a:rPr lang="en-US" sz="24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(reactants)</a:t>
                </a:r>
              </a:p>
            </p:txBody>
          </p:sp>
          <p:sp>
            <p:nvSpPr>
              <p:cNvPr id="55315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6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</a:t>
                </a:r>
              </a:p>
            </p:txBody>
          </p:sp>
        </p:grpSp>
        <p:sp>
          <p:nvSpPr>
            <p:cNvPr id="55311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12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55313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</a:p>
          </p:txBody>
        </p:sp>
      </p:grp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381000" y="4063998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Hess’s Law: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When reactants are converted to products, the change in enthalpy is the same whether the reaction takes place in one step or in a series of steps.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1313526" y="5577114"/>
            <a:ext cx="6497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(Enthalpy is a state function.  It doesn’t matter how you get there, only where you start and end.)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9" grpId="0" animBg="1"/>
      <p:bldP spid="195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68863" y="3759180"/>
            <a:ext cx="4122737" cy="396875"/>
            <a:chOff x="2994" y="1758"/>
            <a:chExt cx="2597" cy="250"/>
          </a:xfrm>
        </p:grpSpPr>
        <p:sp>
          <p:nvSpPr>
            <p:cNvPr id="57356" name="Text Box 6"/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C 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(graphite)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 + 1/2O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          CO 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2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7" name="Line 18"/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68863" y="4254480"/>
            <a:ext cx="3713162" cy="396875"/>
            <a:chOff x="2994" y="2070"/>
            <a:chExt cx="2339" cy="250"/>
          </a:xfrm>
        </p:grpSpPr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CO 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 + 1/2O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          CO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57355" name="Line 19"/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68863" y="4702155"/>
            <a:ext cx="4010025" cy="444500"/>
            <a:chOff x="2994" y="2352"/>
            <a:chExt cx="2526" cy="280"/>
          </a:xfrm>
        </p:grpSpPr>
        <p:sp>
          <p:nvSpPr>
            <p:cNvPr id="57351" name="Text Box 14"/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C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(graphite)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+ O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         CO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2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2" name="Line 17"/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3" name="Line 20"/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57350" name="Picture 14" descr="D:\Ramesh dont del\CHANG-11e\Art File\labeled_jpegs\06_labeled_images\cha02680_06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928913"/>
            <a:ext cx="4104735" cy="580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874310" y="2071904"/>
            <a:ext cx="3862388" cy="396875"/>
            <a:chOff x="3030" y="2382"/>
            <a:chExt cx="2433" cy="250"/>
          </a:xfrm>
        </p:grpSpPr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030" y="2382"/>
              <a:ext cx="24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C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(graphite)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+ O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         CO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2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13605" y="1549390"/>
            <a:ext cx="295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FF"/>
                </a:solidFill>
                <a:latin typeface="Calibri" panose="020F0502020204030204" pitchFamily="34" charset="0"/>
              </a:rPr>
              <a:t>Direct Reaction</a:t>
            </a:r>
            <a:endParaRPr lang="en-US" sz="2400" b="1" u="sng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157" y="3225787"/>
            <a:ext cx="295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FF"/>
                </a:solidFill>
                <a:latin typeface="Calibri" panose="020F0502020204030204" pitchFamily="34" charset="0"/>
              </a:rPr>
              <a:t>Multistep Reaction</a:t>
            </a:r>
            <a:endParaRPr lang="en-US" sz="2400" b="1" u="sng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1990" y="1003918"/>
            <a:ext cx="76530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Enthalpy (H)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is used to quantify the heat flow into or out of a system in a process that occurs at constant pressure.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48921" y="1794537"/>
            <a:ext cx="4227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Arial" charset="0"/>
              </a:rPr>
              <a:t>rxn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products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800" baseline="-25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96963" y="2503719"/>
            <a:ext cx="256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products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&lt;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24038" y="3006728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&lt; 0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55062" y="2503719"/>
            <a:ext cx="256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products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&gt;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reactants</a:t>
            </a:r>
            <a:endParaRPr lang="en-US" sz="2400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64662" y="3006728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6043" y="3425041"/>
            <a:ext cx="172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Exothermic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8325" y="3425040"/>
            <a:ext cx="197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Endothermic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87" y="3825519"/>
            <a:ext cx="314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Enthalpically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favorable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3074" y="3810167"/>
            <a:ext cx="462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Enthalpically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unfavorable 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13698" y="4551237"/>
            <a:ext cx="66911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</a:rPr>
              <a:t>If we mix reactants and products together will the reaction occur?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4100" y="5652392"/>
            <a:ext cx="8235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eaLnBrk="0" hangingPunct="0">
              <a:spcAft>
                <a:spcPts val="6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Not enough information. We need to know the change in </a:t>
            </a:r>
            <a:r>
              <a:rPr lang="en-US" sz="2400" b="1" u="sng" dirty="0" smtClean="0">
                <a:solidFill>
                  <a:prstClr val="black"/>
                </a:solidFill>
              </a:rPr>
              <a:t>entropy</a:t>
            </a:r>
            <a:r>
              <a:rPr lang="en-US" sz="2400" dirty="0" smtClean="0">
                <a:solidFill>
                  <a:prstClr val="black"/>
                </a:solidFill>
              </a:rPr>
              <a:t> to predict if a reaction will </a:t>
            </a:r>
            <a:r>
              <a:rPr lang="en-US" sz="2400" u="sng" dirty="0" smtClean="0">
                <a:solidFill>
                  <a:prstClr val="black"/>
                </a:solidFill>
              </a:rPr>
              <a:t>spontaneously</a:t>
            </a:r>
            <a:r>
              <a:rPr lang="en-US" sz="2400" dirty="0" smtClean="0">
                <a:solidFill>
                  <a:prstClr val="black"/>
                </a:solidFill>
              </a:rPr>
              <a:t> occur.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67745" y="1449570"/>
            <a:ext cx="2377204" cy="37923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46480" y="1066800"/>
            <a:ext cx="3515360" cy="35560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8" y="1132605"/>
            <a:ext cx="8015922" cy="19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3647758" y="1910080"/>
            <a:ext cx="22044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21" y="1601513"/>
            <a:ext cx="7143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0200" y="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Laws of Thermodynamics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542" y="953561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http://en.wikipedia.org/wiki/Laws_of_thermodynamics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20849" y="2991536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Chapter 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070526" y="2830334"/>
            <a:ext cx="466162" cy="79069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7068494" y="3732542"/>
            <a:ext cx="466162" cy="176300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26944" y="4387520"/>
            <a:ext cx="161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Chapter 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471" y="5769864"/>
            <a:ext cx="71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Fourth law of thermodynamics: Emergent complexity?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Chapter 6 Review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216660"/>
            <a:ext cx="5500688" cy="295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 flipV="1">
            <a:off x="1185862" y="3291840"/>
            <a:ext cx="4757738" cy="46450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1216342" y="2062480"/>
            <a:ext cx="3396298" cy="82296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120" y="4283398"/>
            <a:ext cx="2860040" cy="24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457" y="1038290"/>
            <a:ext cx="2659063" cy="356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Chapter 6 Review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7216" y="3178399"/>
            <a:ext cx="8686800" cy="35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u="sng" dirty="0" err="1" smtClean="0">
                <a:solidFill>
                  <a:srgbClr val="0070C0"/>
                </a:solidFill>
                <a:latin typeface="+mn-lt"/>
                <a:cs typeface="+mn-cs"/>
              </a:rPr>
              <a:t>Thermochemistry</a:t>
            </a:r>
            <a:r>
              <a:rPr lang="en-US" sz="2400" dirty="0" smtClean="0">
                <a:latin typeface="+mn-lt"/>
                <a:cs typeface="+mn-cs"/>
              </a:rPr>
              <a:t> – </a:t>
            </a:r>
          </a:p>
          <a:p>
            <a:pPr marL="342900" indent="-228600" eaLnBrk="0" fontAlgn="auto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The thermodynamics of chemical reactions.  </a:t>
            </a:r>
          </a:p>
          <a:p>
            <a:pPr marL="342900" indent="-228600" eaLnBrk="0" fontAlgn="auto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study of heat change in chemical reactions.</a:t>
            </a:r>
          </a:p>
          <a:p>
            <a:pPr marL="342900" indent="-228600" eaLnBrk="0" fontAlgn="auto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Predicts </a:t>
            </a:r>
            <a:r>
              <a:rPr lang="en-US" sz="2400" i="1" dirty="0">
                <a:latin typeface="+mn-lt"/>
                <a:cs typeface="+mn-cs"/>
              </a:rPr>
              <a:t>whether</a:t>
            </a:r>
            <a:r>
              <a:rPr lang="en-US" sz="2400" dirty="0">
                <a:latin typeface="+mn-lt"/>
                <a:cs typeface="+mn-cs"/>
              </a:rPr>
              <a:t> a particular reaction is energetically </a:t>
            </a:r>
            <a:r>
              <a:rPr lang="en-US" sz="2400" dirty="0" smtClean="0">
                <a:latin typeface="+mn-lt"/>
                <a:cs typeface="+mn-cs"/>
              </a:rPr>
              <a:t>possible.  </a:t>
            </a:r>
          </a:p>
          <a:p>
            <a:pPr marL="342900" indent="-228600" eaLnBrk="0" fontAlgn="auto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Does </a:t>
            </a:r>
            <a:r>
              <a:rPr lang="en-US" sz="2400" dirty="0">
                <a:latin typeface="+mn-lt"/>
                <a:cs typeface="+mn-cs"/>
              </a:rPr>
              <a:t>not say whether an energetically feasible reaction will </a:t>
            </a:r>
            <a:r>
              <a:rPr lang="en-US" sz="2400" i="1" dirty="0">
                <a:latin typeface="+mn-lt"/>
                <a:cs typeface="+mn-cs"/>
              </a:rPr>
              <a:t>actually</a:t>
            </a:r>
            <a:r>
              <a:rPr lang="en-US" sz="2400" dirty="0">
                <a:latin typeface="+mn-lt"/>
                <a:cs typeface="+mn-cs"/>
              </a:rPr>
              <a:t> occur as written.  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228600" eaLnBrk="0" fontAlgn="auto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  <a:cs typeface="+mn-cs"/>
              </a:rPr>
              <a:t>Thermodynamics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tells nothing about the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+mn-cs"/>
              </a:rPr>
              <a:t>rate of the reaction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or the pathway by which it will occur</a:t>
            </a:r>
            <a:r>
              <a:rPr lang="en-US" sz="2400" dirty="0">
                <a:latin typeface="+mn-lt"/>
                <a:cs typeface="+mn-cs"/>
              </a:rPr>
              <a:t>.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00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7" y="938877"/>
            <a:ext cx="8443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sz="2400" b="1" u="sng" dirty="0" smtClean="0">
                <a:solidFill>
                  <a:srgbClr val="0070C0"/>
                </a:solidFill>
              </a:rPr>
              <a:t>Thermodynamics</a:t>
            </a:r>
            <a:r>
              <a:rPr lang="en-US" sz="2400" dirty="0" smtClean="0">
                <a:solidFill>
                  <a:prstClr val="black"/>
                </a:solidFill>
              </a:rPr>
              <a:t> - The study of the relationship between heat, work, and other forms of energy of a system at equilibrium.  </a:t>
            </a:r>
          </a:p>
        </p:txBody>
      </p:sp>
      <p:pic>
        <p:nvPicPr>
          <p:cNvPr id="143362" name="Picture 2" descr="Carnot heat engine 2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07" y="1844678"/>
            <a:ext cx="3139649" cy="13843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29206" y="1843089"/>
            <a:ext cx="3343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 Carnot cycle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 Heat Engines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 Refrigerators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52400" y="102872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  <a:latin typeface="Arial" charset="0"/>
              </a:rPr>
              <a:t>Exothermic process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is any process that gives off heat – transfers thermal energy from the system to the surroundings.  </a:t>
            </a:r>
            <a:endParaRPr lang="en-US" sz="2400" b="1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3954475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  <a:latin typeface="Arial" charset="0"/>
              </a:rPr>
              <a:t>Endothermic process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is any process in which heat has to be supplied to the system from the surroundings.  </a:t>
            </a:r>
            <a:endParaRPr lang="en-US" sz="2400" b="1" i="1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1825" y="2109808"/>
            <a:ext cx="5340350" cy="457200"/>
            <a:chOff x="1214" y="889"/>
            <a:chExt cx="3364" cy="288"/>
          </a:xfrm>
        </p:grpSpPr>
        <p:sp>
          <p:nvSpPr>
            <p:cNvPr id="7183" name="Text Box 4"/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2H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+ 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         2H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charset="0"/>
                </a:rPr>
                <a:t>l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+ energy</a:t>
              </a:r>
            </a:p>
          </p:txBody>
        </p:sp>
        <p:sp>
          <p:nvSpPr>
            <p:cNvPr id="7184" name="Line 5"/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98725" y="2908320"/>
            <a:ext cx="4148138" cy="457200"/>
            <a:chOff x="1574" y="1472"/>
            <a:chExt cx="2613" cy="288"/>
          </a:xfrm>
        </p:grpSpPr>
        <p:sp>
          <p:nvSpPr>
            <p:cNvPr id="7181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         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charset="0"/>
                </a:rPr>
                <a:t>l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+ energy</a:t>
              </a:r>
            </a:p>
          </p:txBody>
        </p:sp>
        <p:sp>
          <p:nvSpPr>
            <p:cNvPr id="7182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78001" y="5070493"/>
            <a:ext cx="5561014" cy="461963"/>
            <a:chOff x="1144" y="3001"/>
            <a:chExt cx="3503" cy="291"/>
          </a:xfrm>
        </p:grpSpPr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1144" y="3001"/>
              <a:ext cx="35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energy + 2H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l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           2H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O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2820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01900" y="5843600"/>
            <a:ext cx="4133850" cy="457200"/>
            <a:chOff x="1677" y="3552"/>
            <a:chExt cx="2604" cy="288"/>
          </a:xfrm>
        </p:grpSpPr>
        <p:sp>
          <p:nvSpPr>
            <p:cNvPr id="7177" name="Line 13"/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78" name="Text Box 15"/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energy + 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          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charset="0"/>
                </a:rPr>
                <a:t>O 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charset="0"/>
                </a:rPr>
                <a:t>l</a:t>
              </a: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7404" y="1058859"/>
            <a:ext cx="7799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2400" b="1" i="1" dirty="0" smtClean="0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is the specific part of the universe that is of interest in the study.</a:t>
            </a:r>
            <a:endParaRPr lang="en-US" sz="2400" b="1" i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01938" y="560228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open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25663" y="6172200"/>
            <a:ext cx="221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mass &amp; energy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61722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</a:rPr>
              <a:t>Exchange: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00613" y="56007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closed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72038" y="6170613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energy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958013" y="5600700"/>
            <a:ext cx="123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isolated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980238" y="6170613"/>
            <a:ext cx="118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nothing</a:t>
            </a: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21097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20891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143125"/>
            <a:ext cx="21796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6002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  <a:latin typeface="Calibri"/>
              </a:rPr>
              <a:t>Chapter 6 Review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8019393">
            <a:off x="2743491" y="4567996"/>
            <a:ext cx="1159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Arial" charset="0"/>
              </a:rPr>
              <a:t>system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 rot="18019393">
            <a:off x="888936" y="3198167"/>
            <a:ext cx="1813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Arial" charset="0"/>
              </a:rPr>
              <a:t>surrounding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104167" y="2083981"/>
            <a:ext cx="2232838" cy="47740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4050-D225-49E2-B10B-BDCC4DB681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18" grpId="0"/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1431</Words>
  <Application>Microsoft Office PowerPoint</Application>
  <PresentationFormat>On-screen Show (4:3)</PresentationFormat>
  <Paragraphs>214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1_Default Design</vt:lpstr>
      <vt:lpstr>2_Default Design</vt:lpstr>
      <vt:lpstr>3_Default Design</vt:lpstr>
      <vt:lpstr>6_Default Design</vt:lpstr>
      <vt:lpstr>Slide 1</vt:lpstr>
      <vt:lpstr>Slide 2</vt:lpstr>
      <vt:lpstr>Chapter 17</vt:lpstr>
      <vt:lpstr>Chapter 17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The First Law of Thermodynamics</vt:lpstr>
      <vt:lpstr>Slide 19</vt:lpstr>
      <vt:lpstr>Slide 20</vt:lpstr>
      <vt:lpstr>Slide 21</vt:lpstr>
      <vt:lpstr>Slide 22</vt:lpstr>
      <vt:lpstr>Slide 23</vt:lpstr>
      <vt:lpstr>Chapter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26</cp:revision>
  <dcterms:created xsi:type="dcterms:W3CDTF">2006-08-16T00:00:00Z</dcterms:created>
  <dcterms:modified xsi:type="dcterms:W3CDTF">2015-04-24T18:03:20Z</dcterms:modified>
</cp:coreProperties>
</file>